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 type="screen16x9"/>
  <p:notesSz cx="5143500" cy="9144000"/>
  <p:embeddedFontLst>
    <p:embeddedFont>
      <p:font typeface="HuXiaoBo-NanShen" panose="02010601030101010101" pitchFamily="2" charset="-122"/>
      <p:regular r:id="rId10"/>
    </p:embeddedFont>
    <p:embeddedFont>
      <p:font typeface="OPPOSans-B" panose="02010601030101010101" pitchFamily="2" charset="-122"/>
      <p:regular r:id="rId11"/>
    </p:embeddedFont>
    <p:embeddedFont>
      <p:font typeface="OPPOSans-R" panose="02010601030101010101" pitchFamily="2" charset="-122"/>
      <p:regular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  <Relationship Id="rId10" Target="fonts/font1.fntdata" Type="http://schemas.openxmlformats.org/officeDocument/2006/relationships/font"/>  <Relationship Id="rId11" Target="fonts/font2.fntdata" Type="http://schemas.openxmlformats.org/officeDocument/2006/relationships/font"/>  <Relationship Id="rId12" Target="fonts/font3.fntdata" Type="http://schemas.openxmlformats.org/officeDocument/2006/relationships/font"/>  <Relationship Id="rId13" Target="presProps.xml" Type="http://schemas.openxmlformats.org/officeDocument/2006/relationships/presProps"/>  <Relationship Id="rId14" Target="viewProps.xml" Type="http://schemas.openxmlformats.org/officeDocument/2006/relationships/viewProps"/>  <Relationship Id="rId15" Target="theme/theme1.xml" Type="http://schemas.openxmlformats.org/officeDocument/2006/relationships/theme"/>  <Relationship Id="rId1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2.png"/><Relationship Id="rId102" Type="http://schemas.openxmlformats.org/officeDocument/2006/relationships/image" Target="../media/image10.png"/><Relationship Id="rId103" Type="http://schemas.openxmlformats.org/officeDocument/2006/relationships/image" Target="../media/image12.png"/><Relationship Id="rId104" Type="http://schemas.openxmlformats.org/officeDocument/2006/relationships/image" Target="../media/image11.png"/><Relationship Id="rId105" Type="http://schemas.openxmlformats.org/officeDocument/2006/relationships/image" Target="../media/image13.png"/><Relationship Id="rId106" Type="http://schemas.openxmlformats.org/officeDocument/2006/relationships/image" Target="../media/image14.png"/><Relationship Id="rId1010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2" Type="http://schemas.openxmlformats.org/officeDocument/2006/relationships/image" Target="../media/image4.png"/><Relationship Id="rId203" Type="http://schemas.openxmlformats.org/officeDocument/2006/relationships/image" Target="../media/image5.png"/><Relationship Id="rId206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3.png"/><Relationship Id="rId305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6.png"/><Relationship Id="rId407" Type="http://schemas.openxmlformats.org/officeDocument/2006/relationships/image" Target="../media/image17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7.png"/><Relationship Id="rId505" Type="http://schemas.openxmlformats.org/officeDocument/2006/relationships/image" Target="../media/image1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3" Type="http://schemas.openxmlformats.org/officeDocument/2006/relationships/image" Target="../media/image8.png"/><Relationship Id="rId605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3" Type="http://schemas.openxmlformats.org/officeDocument/2006/relationships/image" Target="../media/image9.png"/><Relationship Id="rId705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22.png"/><Relationship Id="rId802" Type="http://schemas.openxmlformats.org/officeDocument/2006/relationships/image" Target="../media/image19.png"/><Relationship Id="rId803" Type="http://schemas.openxmlformats.org/officeDocument/2006/relationships/image" Target="../media/image21.png"/><Relationship Id="rId804" Type="http://schemas.openxmlformats.org/officeDocument/2006/relationships/image" Target="../media/image20.png"/><Relationship Id="rId80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699" y="-12700"/>
            <a:ext cx="3137538" cy="26797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1387930" y="1238737"/>
            <a:ext cx="12438156" cy="10877062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9367500" y="2146300"/>
            <a:ext cx="1016000" cy="10160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22593300" y="12115800"/>
            <a:ext cx="825500" cy="8128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8419394" y="11880183"/>
            <a:ext cx="4841757" cy="3165764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20701000" y="-25400"/>
            <a:ext cx="3695700" cy="303530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211444" y="3126531"/>
            <a:ext cx="9113275" cy="203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290" i="0" b="0" dirty="0" smtClean="0" lang="zh-CN">
                <a:solidFill>
                  <a:srgbClr val="FFE064"/>
                </a:solidFill>
                <a:latin typeface="HuXiaoBo-NanShen"/>
                <a:ea typeface="HuXiaoBo-NanShen"/>
              </a:rPr>
              <a:t>用户运营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2211444" y="9700468"/>
            <a:ext cx="9113282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汇报人：高小定</a:t>
            </a:r>
            <a:endParaRPr lang="zh-CN" altLang="en-US"/>
          </a:p>
        </p:txBody>
      </p:sp>
      <p:sp>
        <p:nvSpPr>
          <p:cNvPr id="109" name="Object 109"/>
          <p:cNvSpPr txBox="1"/>
          <p:nvPr/>
        </p:nvSpPr>
        <p:spPr>
          <a:xfrm>
            <a:off x="2211444" y="5158531"/>
            <a:ext cx="9113275" cy="364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FFFFFF"/>
                </a:solidFill>
                <a:latin typeface="HuXiaoBo-NanShen"/>
                <a:ea typeface="HuXiaoBo-NanShen"/>
              </a:rPr>
              <a:t>数据</a:t>
            </a:r>
            <a:endParaRPr lang="zh-CN" altLang="en-US" sz="12000"/>
          </a:p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FFFFFF"/>
                </a:solidFill>
                <a:latin typeface="HuXiaoBo-NanShen"/>
                <a:ea typeface="HuXiaoBo-NanShen"/>
              </a:rPr>
              <a:t>复盘报告</a:t>
            </a:r>
            <a:endParaRPr lang="zh-CN" altLang="en-US"/>
          </a:p>
        </p:txBody>
      </p:sp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2313044" y="9184306"/>
            <a:ext cx="7611524" cy="530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1695711" y="2897669"/>
            <a:ext cx="11724814" cy="7320352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3325933" y="2897669"/>
            <a:ext cx="8079210" cy="8233348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2258422" y="10720949"/>
            <a:ext cx="19917955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用户月初月末较为活跃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从数据中可看出，用户通常在月初和月末这个时段活跃，在推广和运营时可关注这个时间点，关注度较高。</a:t>
            </a:r>
            <a:endParaRPr lang="zh-CN" altLang="en-US"/>
          </a:p>
        </p:txBody>
      </p:sp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2360022" y="3116369"/>
            <a:ext cx="12067669" cy="8225796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14596566" y="6029993"/>
            <a:ext cx="7883647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4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本月新增人数指标实际完成率为70%</a:t>
            </a:r>
            <a:endParaRPr lang="zh-CN" altLang="en-US"/>
          </a:p>
        </p:txBody>
      </p:sp>
      <p:sp>
        <p:nvSpPr>
          <p:cNvPr id="303" name="Object 303"/>
          <p:cNvSpPr txBox="1"/>
          <p:nvPr/>
        </p:nvSpPr>
        <p:spPr>
          <a:xfrm>
            <a:off x="14596566" y="9656283"/>
            <a:ext cx="7883643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4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累计新增人数指标实际完成率为60%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4596566" y="4287728"/>
            <a:ext cx="333042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72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70%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4596566" y="8023601"/>
            <a:ext cx="333042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72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60%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439308" y="2844799"/>
            <a:ext cx="11341678" cy="928859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13413554" y="8018356"/>
            <a:ext cx="8336906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可能原因分析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新增的用户量是关键的运营指标数据，可能与广告投放不足或广告没有精准投放有关。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13413554" y="4665141"/>
            <a:ext cx="8336909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新增用户量分析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本月的新增用户数，累计新增人数均未达到预期</a:t>
            </a:r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目标。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2031014" y="3069894"/>
            <a:ext cx="12330230" cy="7994532"/>
          </a:xfrm>
          <a:prstGeom prst="rect">
            <a:avLst/>
          </a:prstGeom>
        </p:spPr>
      </p:pic>
      <p:sp>
        <p:nvSpPr>
          <p:cNvPr id="502" name="Object 502"/>
          <p:cNvSpPr txBox="1"/>
          <p:nvPr/>
        </p:nvSpPr>
        <p:spPr>
          <a:xfrm>
            <a:off x="14615465" y="5873750"/>
            <a:ext cx="8089675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前7天留存率较高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在本月的留存率中可看出，在前7天时，运营的手段和方式被用户所接受，留存率较高。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sp>
        <p:nvSpPr>
          <p:cNvPr id="504" name="Object 504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13750148" y="6170163"/>
            <a:ext cx="7533400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后期应优化运营方法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在7天后留存率有明显的下降，说明后期对用户的留存方式需更正。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476041" y="2658275"/>
            <a:ext cx="11544415" cy="9404333"/>
          </a:xfrm>
          <a:prstGeom prst="rect">
            <a:avLst/>
          </a:prstGeom>
        </p:spPr>
      </p:pic>
      <p:sp>
        <p:nvSpPr>
          <p:cNvPr id="604" name="Object 604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14388834" y="6324661"/>
            <a:ext cx="7533400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1" dirty="0" smtClean="0" lang="zh-CN">
                <a:solidFill>
                  <a:srgbClr val="2D2D2D"/>
                </a:solidFill>
                <a:latin typeface="OPPOSans-B"/>
                <a:ea typeface="OPPOSans-B"/>
              </a:rPr>
              <a:t>制定运营策略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2D2D2D"/>
                </a:solidFill>
                <a:latin typeface="OPPOSans-R"/>
                <a:ea typeface="OPPOSans-R"/>
              </a:rPr>
              <a:t>清晰了解到用户对某产品的黏性，并且可制定出所被用户接受得运营策略。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 sz="30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000"/>
            </a:p>
            <a:endParaRPr lang="zh-CN" altLang="en-US"/>
          </a:p>
        </p:txBody>
      </p:sp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828888" y="3173400"/>
            <a:ext cx="12012180" cy="7996088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2258422" y="1053300"/>
            <a:ext cx="139003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A5E"/>
                </a:solidFill>
                <a:latin typeface="HuXiaoBo-NanShen"/>
                <a:ea typeface="HuXiaoBo-NanShen"/>
              </a:rPr>
              <a:t>用户运营数据月度复盘报告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-12700" y="-25400"/>
            <a:ext cx="2208536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A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33388" y="10482101"/>
            <a:ext cx="1908036" cy="1866254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21866199" y="-25400"/>
            <a:ext cx="2530500" cy="25305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-238480" y="11389828"/>
            <a:ext cx="2943738" cy="2326171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-50800" y="-25400"/>
            <a:ext cx="4229838" cy="3999763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2336137" y="3272457"/>
            <a:ext cx="12029303" cy="457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000" i="0" b="0" dirty="0" smtClean="0" lang="zh-CN">
                <a:solidFill>
                  <a:srgbClr val="FFE26C"/>
                </a:solidFill>
                <a:latin typeface="HuXiaoBo-NanShen"/>
                <a:ea typeface="HuXiaoBo-NanShen"/>
              </a:rPr>
              <a:t>感谢</a:t>
            </a:r>
            <a:endParaRPr lang="zh-CN" altLang="en-US" sz="150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15000"/>
            </a:p>
            <a:r>
              <a:rPr sz="15000" i="0" b="0" dirty="0" smtClean="0" lang="zh-CN">
                <a:solidFill>
                  <a:srgbClr val="FFFFFF"/>
                </a:solidFill>
                <a:latin typeface="HuXiaoBo-NanShen"/>
                <a:ea typeface="HuXiaoBo-NanShen"/>
              </a:rPr>
              <a:t>您的观看</a:t>
            </a:r>
            <a:endParaRPr lang="zh-CN" altLang="en-US"/>
          </a:p>
        </p:txBody>
      </p:sp>
      <p:grpSp>
        <p:nvGrpSpPr>
          <p:cNvPr id="807" name="组合 807"/>
          <p:cNvGrpSpPr/>
          <p:nvPr/>
        </p:nvGrpSpPr>
        <p:grpSpPr>
          <a:xfrm>
            <a:off x="2437737" y="7920657"/>
            <a:ext cx="12581667" cy="1193800"/>
            <a:chOff x="2437737" y="7920657"/>
            <a:chExt cx="12581667" cy="1193800"/>
          </a:xfrm>
        </p:grpSpPr>
        <p:sp>
          <p:nvSpPr>
            <p:cNvPr id="808" name="Object 808"/>
            <p:cNvSpPr txBox="1"/>
            <p:nvPr/>
          </p:nvSpPr>
          <p:spPr>
            <a:xfrm>
              <a:off x="2336137" y="7844457"/>
              <a:ext cx="5721872" cy="1193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1666"/>
                </a:lnSpc>
              </a:pPr>
              <a:r>
                <a:rPr sz="854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Thanks</a:t>
              </a:r>
              <a:endParaRPr lang="zh-CN" altLang="en-US"/>
            </a:p>
          </p:txBody>
        </p:sp>
        <p:sp>
          <p:nvSpPr>
            <p:cNvPr id="809" name="Object 809"/>
            <p:cNvSpPr txBox="1"/>
            <p:nvPr/>
          </p:nvSpPr>
          <p:spPr>
            <a:xfrm>
              <a:off x="6667669" y="8313890"/>
              <a:ext cx="8504135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1666"/>
                </a:lnSpc>
              </a:pPr>
              <a:r>
                <a:rPr sz="451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for watching</a:t>
              </a:r>
              <a:endParaRPr lang="zh-CN" altLang="en-US"/>
            </a:p>
          </p:txBody>
        </p:sp>
      </p:grpSp>
      <p:pic>
        <p:nvPicPr>
          <p:cNvPr id="8010" name="image 8010"/>
          <p:cNvPicPr>
            <a:picLocks noChangeAspect="1"/>
          </p:cNvPicPr>
          <p:nvPr/>
        </p:nvPicPr>
        <p:blipFill>
          <a:blip r:embed="rId8010">
                </a:blip>
          <a:srcRect/>
          <a:stretch>
            <a:fillRect/>
          </a:stretch>
        </p:blipFill>
        <p:spPr>
          <a:xfrm rot="0" flipV="0" flipH="0">
            <a:off x="11579852" y="1675851"/>
            <a:ext cx="12438156" cy="10877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2020-12-02T14:38:13.609Z</dcterms:created>
  <dcterms:modified xsi:type="dcterms:W3CDTF">2020-12-02T14:38:13.609Z</dcterms:modified>
</cp:coreProperties>
</file>